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2216"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D2555839-430B-8E4F-BF44-F23AA38671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C802673-F16B-EA49-B93C-9F9F20A4D408}" type="datetimeFigureOut">
              <a:rPr lang="en-US" smtClean="0"/>
              <a:t>14-03-15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55839-430B-8E4F-BF44-F23AA3867131}"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CA"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6C802673-F16B-EA49-B93C-9F9F20A4D408}" type="datetimeFigureOut">
              <a:rPr lang="en-US" smtClean="0"/>
              <a:t>14-03-15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CA"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6C802673-F16B-EA49-B93C-9F9F20A4D408}" type="datetimeFigureOut">
              <a:rPr lang="en-US" smtClean="0"/>
              <a:t>14-03-15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CA"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CA"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C802673-F16B-EA49-B93C-9F9F20A4D408}" type="datetimeFigureOut">
              <a:rPr lang="en-US" smtClean="0"/>
              <a:t>14-03-15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C802673-F16B-EA49-B93C-9F9F20A4D408}" type="datetimeFigureOut">
              <a:rPr lang="en-US" smtClean="0"/>
              <a:t>14-03-15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C802673-F16B-EA49-B93C-9F9F20A4D408}" type="datetimeFigureOut">
              <a:rPr lang="en-US" smtClean="0"/>
              <a:t>14-03-15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C802673-F16B-EA49-B93C-9F9F20A4D408}" type="datetimeFigureOut">
              <a:rPr lang="en-US" smtClean="0"/>
              <a:t>14-03-15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6C802673-F16B-EA49-B93C-9F9F20A4D408}" type="datetimeFigureOut">
              <a:rPr lang="en-US" smtClean="0"/>
              <a:t>14-03-15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6C802673-F16B-EA49-B93C-9F9F20A4D408}" type="datetimeFigureOut">
              <a:rPr lang="en-US" smtClean="0"/>
              <a:t>14-03-15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55839-430B-8E4F-BF44-F23AA38671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CA"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6C802673-F16B-EA49-B93C-9F9F20A4D408}" type="datetimeFigureOut">
              <a:rPr lang="en-US" smtClean="0"/>
              <a:t>14-03-15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D2555839-430B-8E4F-BF44-F23AA38671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Second Language Instruction </a:t>
            </a:r>
            <a:endParaRPr lang="en-US" dirty="0"/>
          </a:p>
        </p:txBody>
      </p:sp>
      <p:sp>
        <p:nvSpPr>
          <p:cNvPr id="3" name="Subtitle 2"/>
          <p:cNvSpPr>
            <a:spLocks noGrp="1"/>
          </p:cNvSpPr>
          <p:nvPr>
            <p:ph type="subTitle" idx="1"/>
          </p:nvPr>
        </p:nvSpPr>
        <p:spPr/>
        <p:txBody>
          <a:bodyPr>
            <a:normAutofit lnSpcReduction="10000"/>
          </a:bodyPr>
          <a:lstStyle/>
          <a:p>
            <a:r>
              <a:rPr lang="en-US" dirty="0" smtClean="0"/>
              <a:t>Taken from: </a:t>
            </a:r>
          </a:p>
          <a:p>
            <a:r>
              <a:rPr lang="en-US" b="1" dirty="0" smtClean="0"/>
              <a:t>Adding English</a:t>
            </a:r>
            <a:r>
              <a:rPr lang="en-US" dirty="0" smtClean="0"/>
              <a:t>: By Elizabeth Coelho </a:t>
            </a:r>
          </a:p>
          <a:p>
            <a:r>
              <a:rPr lang="en-US" dirty="0" smtClean="0"/>
              <a:t>And </a:t>
            </a:r>
          </a:p>
          <a:p>
            <a:r>
              <a:rPr lang="en-US" b="1" dirty="0" smtClean="0"/>
              <a:t>Mastering ESL and Bilingual Methods</a:t>
            </a:r>
          </a:p>
          <a:p>
            <a:r>
              <a:rPr lang="en-US" dirty="0" smtClean="0"/>
              <a:t>By: Socorro G. Herrera and Kevin G. Murray</a:t>
            </a:r>
            <a:endParaRPr lang="en-US" dirty="0"/>
          </a:p>
        </p:txBody>
      </p:sp>
    </p:spTree>
    <p:extLst>
      <p:ext uri="{BB962C8B-B14F-4D97-AF65-F5344CB8AC3E}">
        <p14:creationId xmlns:p14="http://schemas.microsoft.com/office/powerpoint/2010/main" val="376949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Communicative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Moves from whole to part, emphasizing fluency and meaning before accuracy </a:t>
            </a:r>
          </a:p>
          <a:p>
            <a:r>
              <a:rPr lang="en-US" dirty="0" smtClean="0"/>
              <a:t>Goal is to enable learners to communicate and understand real messages from the beginning. </a:t>
            </a:r>
          </a:p>
          <a:p>
            <a:r>
              <a:rPr lang="en-US" dirty="0" smtClean="0"/>
              <a:t>Grammar is learned inductively, as students are exposed to many examples of structure and involved with activities where they must make use of them. </a:t>
            </a:r>
          </a:p>
          <a:p>
            <a:r>
              <a:rPr lang="en-US" dirty="0" smtClean="0"/>
              <a:t>When an opportunity presents itself, a rule may eventually de developed and made explicit. </a:t>
            </a:r>
          </a:p>
          <a:p>
            <a:r>
              <a:rPr lang="en-US" dirty="0" smtClean="0"/>
              <a:t>Students is guided to develop accuracy as well as fluency. </a:t>
            </a:r>
            <a:endParaRPr lang="en-US" dirty="0"/>
          </a:p>
        </p:txBody>
      </p:sp>
    </p:spTree>
    <p:extLst>
      <p:ext uri="{BB962C8B-B14F-4D97-AF65-F5344CB8AC3E}">
        <p14:creationId xmlns:p14="http://schemas.microsoft.com/office/powerpoint/2010/main" val="54031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Communicative Approach continued…</a:t>
            </a:r>
            <a:endParaRPr lang="en-US" dirty="0"/>
          </a:p>
        </p:txBody>
      </p:sp>
      <p:sp>
        <p:nvSpPr>
          <p:cNvPr id="3" name="Content Placeholder 2"/>
          <p:cNvSpPr>
            <a:spLocks noGrp="1"/>
          </p:cNvSpPr>
          <p:nvPr>
            <p:ph idx="1"/>
          </p:nvPr>
        </p:nvSpPr>
        <p:spPr>
          <a:xfrm>
            <a:off x="900112" y="1584008"/>
            <a:ext cx="7777308" cy="4481513"/>
          </a:xfrm>
        </p:spPr>
        <p:txBody>
          <a:bodyPr>
            <a:normAutofit lnSpcReduction="10000"/>
          </a:bodyPr>
          <a:lstStyle/>
          <a:p>
            <a:r>
              <a:rPr lang="en-US" dirty="0" smtClean="0"/>
              <a:t>Group problem solving </a:t>
            </a:r>
          </a:p>
          <a:p>
            <a:r>
              <a:rPr lang="en-US" dirty="0" smtClean="0"/>
              <a:t>Information-gap activities </a:t>
            </a:r>
          </a:p>
          <a:p>
            <a:r>
              <a:rPr lang="en-US" dirty="0" smtClean="0"/>
              <a:t>Role play games </a:t>
            </a:r>
          </a:p>
          <a:p>
            <a:r>
              <a:rPr lang="en-US" dirty="0" smtClean="0"/>
              <a:t>Open ended dialogues </a:t>
            </a:r>
          </a:p>
          <a:p>
            <a:r>
              <a:rPr lang="en-US" dirty="0" smtClean="0"/>
              <a:t>Errors and inter-language forms are tolerated </a:t>
            </a:r>
          </a:p>
          <a:p>
            <a:r>
              <a:rPr lang="en-US" dirty="0" smtClean="0"/>
              <a:t>Students respond to real messages in real conversations, and neither the student not the teacher can predict exactly what the content or form of the next utterance will be. </a:t>
            </a:r>
          </a:p>
        </p:txBody>
      </p:sp>
    </p:spTree>
    <p:extLst>
      <p:ext uri="{BB962C8B-B14F-4D97-AF65-F5344CB8AC3E}">
        <p14:creationId xmlns:p14="http://schemas.microsoft.com/office/powerpoint/2010/main" val="313766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Communicative Approach </a:t>
            </a:r>
            <a:br>
              <a:rPr lang="en-US" dirty="0" smtClean="0"/>
            </a:br>
            <a:r>
              <a:rPr lang="en-US" dirty="0" smtClean="0"/>
              <a:t>classroom activities</a:t>
            </a:r>
            <a:endParaRPr lang="en-US" dirty="0"/>
          </a:p>
        </p:txBody>
      </p:sp>
      <p:sp>
        <p:nvSpPr>
          <p:cNvPr id="3" name="Content Placeholder 2"/>
          <p:cNvSpPr>
            <a:spLocks noGrp="1"/>
          </p:cNvSpPr>
          <p:nvPr>
            <p:ph idx="1"/>
          </p:nvPr>
        </p:nvSpPr>
        <p:spPr>
          <a:xfrm>
            <a:off x="900112" y="1584008"/>
            <a:ext cx="7345363" cy="4481513"/>
          </a:xfrm>
        </p:spPr>
        <p:txBody>
          <a:bodyPr>
            <a:normAutofit/>
          </a:bodyPr>
          <a:lstStyle/>
          <a:p>
            <a:pPr>
              <a:buFontTx/>
              <a:buChar char="-"/>
            </a:pPr>
            <a:r>
              <a:rPr lang="en-US" dirty="0" smtClean="0"/>
              <a:t>Often designed to provide rehearsal for a contact assignment that requires students to use English with native speakers outside the classroom. </a:t>
            </a:r>
          </a:p>
          <a:p>
            <a:pPr>
              <a:buFontTx/>
              <a:buChar char="-"/>
            </a:pPr>
            <a:r>
              <a:rPr lang="en-US" dirty="0" smtClean="0"/>
              <a:t>Students might conduct an interview or listen to a recorded announcement </a:t>
            </a:r>
          </a:p>
          <a:p>
            <a:pPr>
              <a:buFontTx/>
              <a:buChar char="-"/>
            </a:pPr>
            <a:r>
              <a:rPr lang="en-US" dirty="0" smtClean="0"/>
              <a:t>Share information from a presentation with their classmates </a:t>
            </a:r>
          </a:p>
          <a:p>
            <a:pPr>
              <a:buFontTx/>
              <a:buChar char="-"/>
            </a:pPr>
            <a:r>
              <a:rPr lang="en-US" dirty="0" smtClean="0"/>
              <a:t>Teachers organize field trips, inter class projects, and other activities that bring together language learners. </a:t>
            </a:r>
            <a:endParaRPr lang="en-US" dirty="0"/>
          </a:p>
        </p:txBody>
      </p:sp>
    </p:spTree>
    <p:extLst>
      <p:ext uri="{BB962C8B-B14F-4D97-AF65-F5344CB8AC3E}">
        <p14:creationId xmlns:p14="http://schemas.microsoft.com/office/powerpoint/2010/main" val="83732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Communicative Approach </a:t>
            </a:r>
            <a:br>
              <a:rPr lang="en-US" dirty="0" smtClean="0"/>
            </a:br>
            <a:r>
              <a:rPr lang="en-US" sz="3100" dirty="0" smtClean="0"/>
              <a:t>classroom activities continued</a:t>
            </a:r>
            <a:r>
              <a:rPr lang="en-US" dirty="0" smtClean="0"/>
              <a:t>….</a:t>
            </a:r>
            <a:endParaRPr lang="en-US" dirty="0"/>
          </a:p>
        </p:txBody>
      </p:sp>
      <p:sp>
        <p:nvSpPr>
          <p:cNvPr id="3" name="Content Placeholder 2"/>
          <p:cNvSpPr>
            <a:spLocks noGrp="1"/>
          </p:cNvSpPr>
          <p:nvPr>
            <p:ph idx="1"/>
          </p:nvPr>
        </p:nvSpPr>
        <p:spPr>
          <a:xfrm>
            <a:off x="230885" y="1808914"/>
            <a:ext cx="8773621" cy="4830187"/>
          </a:xfrm>
        </p:spPr>
        <p:txBody>
          <a:bodyPr>
            <a:normAutofit/>
          </a:bodyPr>
          <a:lstStyle/>
          <a:p>
            <a:r>
              <a:rPr lang="en-US" dirty="0" smtClean="0"/>
              <a:t>Students are encouraged to record and reflect on their experiences and feelings in writing and to write for others </a:t>
            </a:r>
          </a:p>
          <a:p>
            <a:r>
              <a:rPr lang="en-US" dirty="0" smtClean="0"/>
              <a:t>Students may be asked to correspond with “secret friends” in other classrooms </a:t>
            </a:r>
          </a:p>
          <a:p>
            <a:r>
              <a:rPr lang="en-US" dirty="0" smtClean="0"/>
              <a:t>Content of activities is geared to the needs and interest of the learners </a:t>
            </a:r>
          </a:p>
          <a:p>
            <a:r>
              <a:rPr lang="en-US" dirty="0" smtClean="0"/>
              <a:t>Adolescents may be involved in talking, reading and writing about issues relating to the social life of teenagers </a:t>
            </a:r>
          </a:p>
          <a:p>
            <a:r>
              <a:rPr lang="en-US" dirty="0" smtClean="0"/>
              <a:t>Younger children are often involved in literature-based programs using picture books and storytelling </a:t>
            </a:r>
            <a:endParaRPr lang="en-US" dirty="0"/>
          </a:p>
        </p:txBody>
      </p:sp>
    </p:spTree>
    <p:extLst>
      <p:ext uri="{BB962C8B-B14F-4D97-AF65-F5344CB8AC3E}">
        <p14:creationId xmlns:p14="http://schemas.microsoft.com/office/powerpoint/2010/main" val="3917399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 </a:t>
            </a:r>
            <a:endParaRPr lang="en-US" dirty="0"/>
          </a:p>
        </p:txBody>
      </p:sp>
      <p:sp>
        <p:nvSpPr>
          <p:cNvPr id="3" name="Content Placeholder 2"/>
          <p:cNvSpPr>
            <a:spLocks noGrp="1"/>
          </p:cNvSpPr>
          <p:nvPr>
            <p:ph idx="1"/>
          </p:nvPr>
        </p:nvSpPr>
        <p:spPr/>
        <p:txBody>
          <a:bodyPr/>
          <a:lstStyle/>
          <a:p>
            <a:r>
              <a:rPr lang="en-US" dirty="0" smtClean="0"/>
              <a:t>Language teaching and content instruction are integrated so that learners develop knowledge and skills in a specific subject </a:t>
            </a:r>
          </a:p>
          <a:p>
            <a:r>
              <a:rPr lang="en-US" dirty="0" smtClean="0"/>
              <a:t>In the United States it is called ‘Sheltered Instruction’ </a:t>
            </a:r>
          </a:p>
          <a:p>
            <a:r>
              <a:rPr lang="en-US" dirty="0" smtClean="0"/>
              <a:t>In Canada, the approach has been widely implemented in French Immersion </a:t>
            </a:r>
            <a:endParaRPr lang="en-US" dirty="0"/>
          </a:p>
        </p:txBody>
      </p:sp>
    </p:spTree>
    <p:extLst>
      <p:ext uri="{BB962C8B-B14F-4D97-AF65-F5344CB8AC3E}">
        <p14:creationId xmlns:p14="http://schemas.microsoft.com/office/powerpoint/2010/main" val="2152208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Fred Genesee </a:t>
            </a:r>
            <a:br>
              <a:rPr lang="en-US" dirty="0" smtClean="0"/>
            </a:br>
            <a:r>
              <a:rPr lang="en-US" sz="3100" dirty="0" smtClean="0"/>
              <a:t>synopsis of his research</a:t>
            </a:r>
            <a:endParaRPr lang="en-US" sz="3100" dirty="0"/>
          </a:p>
        </p:txBody>
      </p:sp>
      <p:sp>
        <p:nvSpPr>
          <p:cNvPr id="3" name="Content Placeholder 2"/>
          <p:cNvSpPr>
            <a:spLocks noGrp="1"/>
          </p:cNvSpPr>
          <p:nvPr>
            <p:ph idx="1"/>
          </p:nvPr>
        </p:nvSpPr>
        <p:spPr/>
        <p:txBody>
          <a:bodyPr/>
          <a:lstStyle/>
          <a:p>
            <a:r>
              <a:rPr lang="en-US" dirty="0" smtClean="0"/>
              <a:t>Integrating content and language instruction is likely to be more effective than teaching language in isolation </a:t>
            </a:r>
          </a:p>
          <a:p>
            <a:r>
              <a:rPr lang="en-US" dirty="0" smtClean="0"/>
              <a:t>Instructional strategies and academic tasks that encourage purposeful classroom talk are likely to be especially beneficial for second language learning </a:t>
            </a:r>
          </a:p>
          <a:p>
            <a:r>
              <a:rPr lang="en-US" dirty="0" smtClean="0"/>
              <a:t>To maximize language learning, language development should be systematically integrated with academic development </a:t>
            </a:r>
            <a:endParaRPr lang="en-US" dirty="0"/>
          </a:p>
        </p:txBody>
      </p:sp>
    </p:spTree>
    <p:extLst>
      <p:ext uri="{BB962C8B-B14F-4D97-AF65-F5344CB8AC3E}">
        <p14:creationId xmlns:p14="http://schemas.microsoft.com/office/powerpoint/2010/main" val="3188267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Content-Based language instruction </a:t>
            </a:r>
            <a:br>
              <a:rPr lang="en-US" dirty="0" smtClean="0"/>
            </a:br>
            <a:r>
              <a:rPr lang="en-US" sz="2700" dirty="0" smtClean="0"/>
              <a:t>continued</a:t>
            </a:r>
            <a:endParaRPr lang="en-US" sz="2700" dirty="0"/>
          </a:p>
        </p:txBody>
      </p:sp>
      <p:sp>
        <p:nvSpPr>
          <p:cNvPr id="3" name="Content Placeholder 2"/>
          <p:cNvSpPr>
            <a:spLocks noGrp="1"/>
          </p:cNvSpPr>
          <p:nvPr>
            <p:ph idx="1"/>
          </p:nvPr>
        </p:nvSpPr>
        <p:spPr/>
        <p:txBody>
          <a:bodyPr/>
          <a:lstStyle/>
          <a:p>
            <a:r>
              <a:rPr lang="en-US" dirty="0" smtClean="0"/>
              <a:t>Teachers are responsible to devise activities that help students’ overall education. </a:t>
            </a:r>
          </a:p>
          <a:p>
            <a:r>
              <a:rPr lang="en-US" dirty="0" smtClean="0"/>
              <a:t>Students develop language skills and practice using specific language features at the same time they learn content </a:t>
            </a:r>
          </a:p>
          <a:p>
            <a:r>
              <a:rPr lang="en-US" dirty="0" smtClean="0"/>
              <a:t>The language activities generally always involve using language in both oral and written form. </a:t>
            </a:r>
          </a:p>
        </p:txBody>
      </p:sp>
    </p:spTree>
    <p:extLst>
      <p:ext uri="{BB962C8B-B14F-4D97-AF65-F5344CB8AC3E}">
        <p14:creationId xmlns:p14="http://schemas.microsoft.com/office/powerpoint/2010/main" val="3567142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Based Instruction</a:t>
            </a:r>
            <a:br>
              <a:rPr lang="en-US" dirty="0" smtClean="0"/>
            </a:br>
            <a:r>
              <a:rPr lang="en-US" dirty="0" smtClean="0"/>
              <a:t>continued…</a:t>
            </a:r>
            <a:endParaRPr lang="en-US" dirty="0"/>
          </a:p>
        </p:txBody>
      </p:sp>
      <p:sp>
        <p:nvSpPr>
          <p:cNvPr id="3" name="Content Placeholder 2"/>
          <p:cNvSpPr>
            <a:spLocks noGrp="1"/>
          </p:cNvSpPr>
          <p:nvPr>
            <p:ph idx="1"/>
          </p:nvPr>
        </p:nvSpPr>
        <p:spPr>
          <a:xfrm>
            <a:off x="269366" y="1584008"/>
            <a:ext cx="8696660" cy="4824169"/>
          </a:xfrm>
        </p:spPr>
        <p:txBody>
          <a:bodyPr>
            <a:normAutofit lnSpcReduction="10000"/>
          </a:bodyPr>
          <a:lstStyle/>
          <a:p>
            <a:r>
              <a:rPr lang="en-US" dirty="0" smtClean="0"/>
              <a:t>Students at the early stages need to deal with relatively undemanding content that relates to their immediate needs. </a:t>
            </a:r>
          </a:p>
          <a:p>
            <a:r>
              <a:rPr lang="en-US" dirty="0" smtClean="0"/>
              <a:t>This is a whole to part approach in which grammar is learned inductively, with help from the teacher </a:t>
            </a:r>
          </a:p>
          <a:p>
            <a:r>
              <a:rPr lang="en-US" dirty="0" smtClean="0"/>
              <a:t>The grammar introduced is usually determined by the subject and the academic task involved. </a:t>
            </a:r>
          </a:p>
          <a:p>
            <a:r>
              <a:rPr lang="en-US" dirty="0" smtClean="0"/>
              <a:t>Vocabulary is also determined by the demands of the subject area. </a:t>
            </a:r>
          </a:p>
          <a:p>
            <a:r>
              <a:rPr lang="en-US" dirty="0" smtClean="0"/>
              <a:t>Listening and speaking activities are balanced with reading and writing, and the program includes explicit instruction in specific academic skills and learning strategies. </a:t>
            </a:r>
            <a:endParaRPr lang="en-US" dirty="0"/>
          </a:p>
        </p:txBody>
      </p:sp>
    </p:spTree>
    <p:extLst>
      <p:ext uri="{BB962C8B-B14F-4D97-AF65-F5344CB8AC3E}">
        <p14:creationId xmlns:p14="http://schemas.microsoft.com/office/powerpoint/2010/main" val="1210591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339850"/>
          </a:xfrm>
        </p:spPr>
        <p:txBody>
          <a:bodyPr>
            <a:normAutofit fontScale="90000"/>
          </a:bodyPr>
          <a:lstStyle/>
          <a:p>
            <a:r>
              <a:rPr lang="en-US" dirty="0" smtClean="0">
                <a:solidFill>
                  <a:schemeClr val="hlink"/>
                </a:solidFill>
                <a:effectLst>
                  <a:outerShdw blurRad="38100" dist="38100" dir="2700000" algn="tl">
                    <a:srgbClr val="000000"/>
                  </a:outerShdw>
                </a:effectLst>
              </a:rPr>
              <a:t/>
            </a:r>
            <a:br>
              <a:rPr lang="en-US" dirty="0" smtClean="0">
                <a:solidFill>
                  <a:schemeClr val="hlink"/>
                </a:solidFill>
                <a:effectLst>
                  <a:outerShdw blurRad="38100" dist="38100" dir="2700000" algn="tl">
                    <a:srgbClr val="000000"/>
                  </a:outerShdw>
                </a:effectLst>
              </a:rPr>
            </a:br>
            <a:r>
              <a:rPr lang="en-US" dirty="0" smtClean="0">
                <a:solidFill>
                  <a:schemeClr val="hlink"/>
                </a:solidFill>
                <a:effectLst>
                  <a:outerShdw blurRad="38100" dist="38100" dir="2700000" algn="tl">
                    <a:srgbClr val="000000"/>
                  </a:outerShdw>
                </a:effectLst>
              </a:rPr>
              <a:t>Three </a:t>
            </a:r>
            <a:r>
              <a:rPr lang="en-US" dirty="0">
                <a:solidFill>
                  <a:schemeClr val="hlink"/>
                </a:solidFill>
                <a:effectLst>
                  <a:outerShdw blurRad="38100" dist="38100" dir="2700000" algn="tl">
                    <a:srgbClr val="000000"/>
                  </a:outerShdw>
                </a:effectLst>
              </a:rPr>
              <a:t>Components of Language</a:t>
            </a:r>
            <a:r>
              <a:rPr lang="en-US" sz="5400" dirty="0">
                <a:solidFill>
                  <a:schemeClr val="hlink"/>
                </a:solidFill>
                <a:effectLst>
                  <a:outerShdw blurRad="38100" dist="38100" dir="2700000" algn="tl">
                    <a:srgbClr val="000000"/>
                  </a:outerShdw>
                </a:effectLst>
              </a:rPr>
              <a:t/>
            </a:r>
            <a:br>
              <a:rPr lang="en-US" sz="5400" dirty="0">
                <a:solidFill>
                  <a:schemeClr val="hlink"/>
                </a:solidFill>
                <a:effectLst>
                  <a:outerShdw blurRad="38100" dist="38100" dir="2700000" algn="tl">
                    <a:srgbClr val="000000"/>
                  </a:outerShdw>
                </a:effectLst>
              </a:rPr>
            </a:br>
            <a:endParaRPr lang="en-US" dirty="0"/>
          </a:p>
        </p:txBody>
      </p:sp>
      <p:sp>
        <p:nvSpPr>
          <p:cNvPr id="4" name="Content Placeholder 3"/>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533400" indent="-533400">
              <a:spcBef>
                <a:spcPct val="20000"/>
              </a:spcBef>
              <a:buClr>
                <a:schemeClr val="hlink"/>
              </a:buClr>
              <a:buSzPct val="80000"/>
              <a:buFont typeface="Arial" charset="0"/>
              <a:buAutoNum type="arabicPeriod"/>
            </a:pPr>
            <a:r>
              <a:rPr lang="en-US" sz="2400" b="1" u="sng" dirty="0">
                <a:effectLst>
                  <a:outerShdw blurRad="38100" dist="38100" dir="2700000" algn="tl">
                    <a:srgbClr val="000000"/>
                  </a:outerShdw>
                </a:effectLst>
              </a:rPr>
              <a:t>Vocabulary</a:t>
            </a:r>
            <a:r>
              <a:rPr lang="en-US" sz="2400" dirty="0">
                <a:effectLst>
                  <a:outerShdw blurRad="38100" dist="38100" dir="2700000" algn="tl">
                    <a:srgbClr val="000000"/>
                  </a:outerShdw>
                </a:effectLst>
              </a:rPr>
              <a:t>: The words we use</a:t>
            </a:r>
          </a:p>
          <a:p>
            <a:pPr marL="533400" indent="-533400">
              <a:spcBef>
                <a:spcPct val="20000"/>
              </a:spcBef>
              <a:buClr>
                <a:schemeClr val="hlink"/>
              </a:buClr>
              <a:buSzPct val="80000"/>
              <a:buFont typeface="Arial" charset="0"/>
              <a:buAutoNum type="arabicPeriod"/>
            </a:pPr>
            <a:endParaRPr lang="en-US" sz="2400" dirty="0">
              <a:effectLst>
                <a:outerShdw blurRad="38100" dist="38100" dir="2700000" algn="tl">
                  <a:srgbClr val="000000"/>
                </a:outerShdw>
              </a:effectLst>
            </a:endParaRPr>
          </a:p>
          <a:p>
            <a:pPr marL="533400" indent="-533400">
              <a:spcBef>
                <a:spcPct val="20000"/>
              </a:spcBef>
              <a:buClr>
                <a:schemeClr val="hlink"/>
              </a:buClr>
              <a:buSzPct val="80000"/>
              <a:buFont typeface="Arial" charset="0"/>
              <a:buAutoNum type="arabicPeriod"/>
            </a:pPr>
            <a:r>
              <a:rPr lang="en-US" sz="2400" b="1" u="sng" dirty="0">
                <a:effectLst>
                  <a:outerShdw blurRad="38100" dist="38100" dir="2700000" algn="tl">
                    <a:srgbClr val="000000"/>
                  </a:outerShdw>
                </a:effectLst>
              </a:rPr>
              <a:t>Form</a:t>
            </a:r>
            <a:r>
              <a:rPr lang="en-US" sz="2400" dirty="0">
                <a:effectLst>
                  <a:outerShdw blurRad="38100" dist="38100" dir="2700000" algn="tl">
                    <a:srgbClr val="000000"/>
                  </a:outerShdw>
                </a:effectLst>
              </a:rPr>
              <a:t>: The way the words join together to form a complete thought (i.e. syntax, grammar)</a:t>
            </a:r>
          </a:p>
          <a:p>
            <a:pPr marL="533400" indent="-533400">
              <a:spcBef>
                <a:spcPct val="20000"/>
              </a:spcBef>
              <a:buClr>
                <a:schemeClr val="hlink"/>
              </a:buClr>
              <a:buSzPct val="80000"/>
              <a:buFont typeface="Arial" charset="0"/>
              <a:buAutoNum type="arabicPeriod"/>
            </a:pPr>
            <a:endParaRPr lang="en-US" sz="2400" dirty="0">
              <a:effectLst>
                <a:outerShdw blurRad="38100" dist="38100" dir="2700000" algn="tl">
                  <a:srgbClr val="000000"/>
                </a:outerShdw>
              </a:effectLst>
            </a:endParaRPr>
          </a:p>
          <a:p>
            <a:pPr marL="533400" indent="-533400">
              <a:spcBef>
                <a:spcPct val="20000"/>
              </a:spcBef>
              <a:buClr>
                <a:schemeClr val="hlink"/>
              </a:buClr>
              <a:buSzPct val="80000"/>
              <a:buFont typeface="Arial" charset="0"/>
              <a:buAutoNum type="arabicPeriod"/>
            </a:pPr>
            <a:r>
              <a:rPr lang="en-US" sz="2400" b="1" u="sng" dirty="0">
                <a:effectLst>
                  <a:outerShdw blurRad="38100" dist="38100" dir="2700000" algn="tl">
                    <a:srgbClr val="000000"/>
                  </a:outerShdw>
                </a:effectLst>
              </a:rPr>
              <a:t>Function</a:t>
            </a:r>
            <a:r>
              <a:rPr lang="en-US" sz="2400" dirty="0">
                <a:effectLst>
                  <a:outerShdw blurRad="38100" dist="38100" dir="2700000" algn="tl">
                    <a:srgbClr val="000000"/>
                  </a:outerShdw>
                </a:effectLst>
              </a:rPr>
              <a:t>: The purposes for using language (i.e. explain, inform or inquire)</a:t>
            </a:r>
          </a:p>
        </p:txBody>
      </p:sp>
    </p:spTree>
    <p:extLst>
      <p:ext uri="{BB962C8B-B14F-4D97-AF65-F5344CB8AC3E}">
        <p14:creationId xmlns:p14="http://schemas.microsoft.com/office/powerpoint/2010/main" val="80704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broad classifications </a:t>
            </a:r>
            <a:endParaRPr lang="en-US" dirty="0"/>
          </a:p>
        </p:txBody>
      </p:sp>
      <p:sp>
        <p:nvSpPr>
          <p:cNvPr id="3" name="Content Placeholder 2"/>
          <p:cNvSpPr>
            <a:spLocks noGrp="1"/>
          </p:cNvSpPr>
          <p:nvPr>
            <p:ph idx="1"/>
          </p:nvPr>
        </p:nvSpPr>
        <p:spPr/>
        <p:txBody>
          <a:bodyPr/>
          <a:lstStyle/>
          <a:p>
            <a:r>
              <a:rPr lang="en-US" b="1" dirty="0" smtClean="0"/>
              <a:t>Part to whole instruction</a:t>
            </a:r>
            <a:r>
              <a:rPr lang="en-US" dirty="0" smtClean="0"/>
              <a:t>: focuses on on form (the way words join together to make a complete thought) – such as grammar rules or pronunciation, patterns, and organizing these into a sequence of instruction. </a:t>
            </a:r>
            <a:endParaRPr lang="en-US" dirty="0"/>
          </a:p>
          <a:p>
            <a:pPr>
              <a:buFontTx/>
              <a:buChar char="-"/>
            </a:pPr>
            <a:r>
              <a:rPr lang="en-US" dirty="0" smtClean="0"/>
              <a:t>Practice drills and exercises</a:t>
            </a:r>
          </a:p>
          <a:p>
            <a:pPr>
              <a:buFontTx/>
              <a:buChar char="-"/>
            </a:pPr>
            <a:r>
              <a:rPr lang="en-US" dirty="0" smtClean="0"/>
              <a:t>Less emphasis on learning language for meaningful communication </a:t>
            </a:r>
          </a:p>
          <a:p>
            <a:pPr>
              <a:buFontTx/>
              <a:buChar char="-"/>
            </a:pPr>
            <a:endParaRPr lang="en-US" dirty="0" smtClean="0"/>
          </a:p>
        </p:txBody>
      </p:sp>
    </p:spTree>
    <p:extLst>
      <p:ext uri="{BB962C8B-B14F-4D97-AF65-F5344CB8AC3E}">
        <p14:creationId xmlns:p14="http://schemas.microsoft.com/office/powerpoint/2010/main" val="21987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Whole-To-Part </a:t>
            </a:r>
            <a:endParaRPr lang="en-US" dirty="0"/>
          </a:p>
        </p:txBody>
      </p:sp>
      <p:sp>
        <p:nvSpPr>
          <p:cNvPr id="3" name="Content Placeholder 2"/>
          <p:cNvSpPr>
            <a:spLocks noGrp="1"/>
          </p:cNvSpPr>
          <p:nvPr>
            <p:ph idx="1"/>
          </p:nvPr>
        </p:nvSpPr>
        <p:spPr/>
        <p:txBody>
          <a:bodyPr/>
          <a:lstStyle/>
          <a:p>
            <a:r>
              <a:rPr lang="en-US" dirty="0" smtClean="0"/>
              <a:t>Focuses on MEANING and involves students in speaking, listening, reading, and writing activities designed to promote real communication </a:t>
            </a:r>
          </a:p>
          <a:p>
            <a:endParaRPr lang="en-US" dirty="0"/>
          </a:p>
          <a:p>
            <a:r>
              <a:rPr lang="en-US" dirty="0" smtClean="0"/>
              <a:t>- formal grammar instruction is often secondary </a:t>
            </a:r>
          </a:p>
          <a:p>
            <a:r>
              <a:rPr lang="en-US" dirty="0" smtClean="0"/>
              <a:t>Lots of time spent interacting in the language and practicing through games, activities and role plays </a:t>
            </a:r>
            <a:endParaRPr lang="en-US" dirty="0"/>
          </a:p>
        </p:txBody>
      </p:sp>
    </p:spTree>
    <p:extLst>
      <p:ext uri="{BB962C8B-B14F-4D97-AF65-F5344CB8AC3E}">
        <p14:creationId xmlns:p14="http://schemas.microsoft.com/office/powerpoint/2010/main" val="13966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660976"/>
          </a:xfrm>
        </p:spPr>
        <p:txBody>
          <a:bodyPr>
            <a:normAutofit fontScale="90000"/>
          </a:bodyPr>
          <a:lstStyle/>
          <a:p>
            <a:r>
              <a:rPr lang="en-US" dirty="0" smtClean="0"/>
              <a:t>GRAMMAR-TRANSLATION APPROACH</a:t>
            </a:r>
            <a:endParaRPr lang="en-US" dirty="0"/>
          </a:p>
        </p:txBody>
      </p:sp>
      <p:sp>
        <p:nvSpPr>
          <p:cNvPr id="3" name="Content Placeholder 2"/>
          <p:cNvSpPr>
            <a:spLocks noGrp="1"/>
          </p:cNvSpPr>
          <p:nvPr>
            <p:ph idx="1"/>
          </p:nvPr>
        </p:nvSpPr>
        <p:spPr>
          <a:xfrm>
            <a:off x="592265" y="2075869"/>
            <a:ext cx="8065914" cy="4236088"/>
          </a:xfrm>
        </p:spPr>
        <p:txBody>
          <a:bodyPr>
            <a:normAutofit fontScale="92500" lnSpcReduction="20000"/>
          </a:bodyPr>
          <a:lstStyle/>
          <a:p>
            <a:r>
              <a:rPr lang="en-US" dirty="0" smtClean="0"/>
              <a:t>This may have been the way you learned your L2</a:t>
            </a:r>
          </a:p>
          <a:p>
            <a:r>
              <a:rPr lang="en-US" dirty="0" smtClean="0"/>
              <a:t>A deductive approach that involves forming and applying rules </a:t>
            </a:r>
          </a:p>
          <a:p>
            <a:r>
              <a:rPr lang="en-US" dirty="0" smtClean="0"/>
              <a:t>Lessons often consist of: </a:t>
            </a:r>
          </a:p>
          <a:p>
            <a:r>
              <a:rPr lang="en-US" b="1" dirty="0" smtClean="0"/>
              <a:t>1. an explanation – and examples – of a grammar rule</a:t>
            </a:r>
          </a:p>
          <a:p>
            <a:r>
              <a:rPr lang="en-US" b="1" dirty="0" smtClean="0"/>
              <a:t>2. a list of new words – with translations </a:t>
            </a:r>
          </a:p>
          <a:p>
            <a:r>
              <a:rPr lang="en-US" b="1" dirty="0" smtClean="0"/>
              <a:t>3. a reading that includes applied examples of the grammar rule and the new words </a:t>
            </a:r>
          </a:p>
          <a:p>
            <a:r>
              <a:rPr lang="en-US" b="1" dirty="0" smtClean="0"/>
              <a:t>4. written exercises that require students to apply the grammar rule and use the vocabulary </a:t>
            </a:r>
            <a:endParaRPr lang="en-US" b="1" dirty="0"/>
          </a:p>
        </p:txBody>
      </p:sp>
    </p:spTree>
    <p:extLst>
      <p:ext uri="{BB962C8B-B14F-4D97-AF65-F5344CB8AC3E}">
        <p14:creationId xmlns:p14="http://schemas.microsoft.com/office/powerpoint/2010/main" val="273773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Audio-Lingual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Developed as a reaction to the grammar-translation method </a:t>
            </a:r>
          </a:p>
          <a:p>
            <a:r>
              <a:rPr lang="en-US" dirty="0" smtClean="0"/>
              <a:t>This is a parts to whole approach sometimes called the structural approach, based on behavioral psychology. </a:t>
            </a:r>
          </a:p>
          <a:p>
            <a:r>
              <a:rPr lang="en-US" dirty="0" smtClean="0"/>
              <a:t>Focus on habit formation and structural accuracy, with a strong emphasis on listening and speaking </a:t>
            </a:r>
          </a:p>
          <a:p>
            <a:r>
              <a:rPr lang="en-US" dirty="0" smtClean="0"/>
              <a:t>The target language is the dominant language of instruction </a:t>
            </a:r>
            <a:endParaRPr lang="en-US" dirty="0"/>
          </a:p>
        </p:txBody>
      </p:sp>
    </p:spTree>
    <p:extLst>
      <p:ext uri="{BB962C8B-B14F-4D97-AF65-F5344CB8AC3E}">
        <p14:creationId xmlns:p14="http://schemas.microsoft.com/office/powerpoint/2010/main" val="14352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Audio-lingual continued</a:t>
            </a:r>
            <a:endParaRPr lang="en-US" dirty="0"/>
          </a:p>
        </p:txBody>
      </p:sp>
      <p:sp>
        <p:nvSpPr>
          <p:cNvPr id="3" name="Content Placeholder 2"/>
          <p:cNvSpPr>
            <a:spLocks noGrp="1"/>
          </p:cNvSpPr>
          <p:nvPr>
            <p:ph idx="1"/>
          </p:nvPr>
        </p:nvSpPr>
        <p:spPr>
          <a:xfrm>
            <a:off x="211644" y="1289333"/>
            <a:ext cx="8658180" cy="4984137"/>
          </a:xfrm>
        </p:spPr>
        <p:txBody>
          <a:bodyPr>
            <a:normAutofit fontScale="92500" lnSpcReduction="20000"/>
          </a:bodyPr>
          <a:lstStyle/>
          <a:p>
            <a:r>
              <a:rPr lang="en-US" dirty="0" smtClean="0"/>
              <a:t>Lessons usually include: </a:t>
            </a:r>
          </a:p>
          <a:p>
            <a:pPr marL="457200" indent="-457200">
              <a:buAutoNum type="arabicPeriod"/>
            </a:pPr>
            <a:r>
              <a:rPr lang="en-US" dirty="0" smtClean="0"/>
              <a:t>Listening to a dialogue, recorded, that features the target language </a:t>
            </a:r>
          </a:p>
          <a:p>
            <a:pPr marL="457200" indent="-457200">
              <a:buAutoNum type="arabicPeriod"/>
            </a:pPr>
            <a:r>
              <a:rPr lang="en-US" dirty="0" smtClean="0"/>
              <a:t>Mimicking the dialogue</a:t>
            </a:r>
          </a:p>
          <a:p>
            <a:pPr marL="457200" indent="-457200">
              <a:buAutoNum type="arabicPeriod"/>
            </a:pPr>
            <a:r>
              <a:rPr lang="en-US" dirty="0" smtClean="0"/>
              <a:t>Memorizing and practicing the dialogue in small groups </a:t>
            </a:r>
          </a:p>
          <a:p>
            <a:pPr marL="457200" indent="-457200">
              <a:buAutoNum type="arabicPeriod"/>
            </a:pPr>
            <a:r>
              <a:rPr lang="en-US" dirty="0" smtClean="0"/>
              <a:t>Participating in oral drills that usually involve substitutions or transformations for the purposes of making the language a conditioned response</a:t>
            </a:r>
          </a:p>
          <a:p>
            <a:pPr marL="457200" indent="-457200">
              <a:buAutoNum type="arabicPeriod"/>
            </a:pPr>
            <a:r>
              <a:rPr lang="en-US" dirty="0" smtClean="0"/>
              <a:t>Once certain structures and vocabulary are mastered, completing written exercises involving substitutions and transformations or reading a carefully selected or specially created passage that includes only previously learned structures and the new pattern, then responding to questions designed to elicit answers that use the new pattern (see book and pen example) </a:t>
            </a:r>
          </a:p>
        </p:txBody>
      </p:sp>
    </p:spTree>
    <p:extLst>
      <p:ext uri="{BB962C8B-B14F-4D97-AF65-F5344CB8AC3E}">
        <p14:creationId xmlns:p14="http://schemas.microsoft.com/office/powerpoint/2010/main" val="235441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Physical Response Approach (TPR)</a:t>
            </a:r>
            <a:endParaRPr lang="en-US" dirty="0"/>
          </a:p>
        </p:txBody>
      </p:sp>
      <p:sp>
        <p:nvSpPr>
          <p:cNvPr id="3" name="Content Placeholder 2"/>
          <p:cNvSpPr>
            <a:spLocks noGrp="1"/>
          </p:cNvSpPr>
          <p:nvPr>
            <p:ph idx="1"/>
          </p:nvPr>
        </p:nvSpPr>
        <p:spPr/>
        <p:txBody>
          <a:bodyPr/>
          <a:lstStyle/>
          <a:p>
            <a:r>
              <a:rPr lang="en-US" dirty="0" smtClean="0"/>
              <a:t>Meaning based whole to part method that emphasizes listening comprehension and proven effective with beginning language learners. </a:t>
            </a:r>
          </a:p>
          <a:p>
            <a:r>
              <a:rPr lang="en-US" dirty="0" smtClean="0"/>
              <a:t>In response to teachers commands, students carry out physical actions </a:t>
            </a:r>
            <a:endParaRPr lang="en-US" dirty="0"/>
          </a:p>
        </p:txBody>
      </p:sp>
    </p:spTree>
    <p:extLst>
      <p:ext uri="{BB962C8B-B14F-4D97-AF65-F5344CB8AC3E}">
        <p14:creationId xmlns:p14="http://schemas.microsoft.com/office/powerpoint/2010/main" val="341027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TPR examples </a:t>
            </a:r>
            <a:endParaRPr lang="en-US" dirty="0"/>
          </a:p>
        </p:txBody>
      </p:sp>
      <p:sp>
        <p:nvSpPr>
          <p:cNvPr id="3" name="Content Placeholder 2"/>
          <p:cNvSpPr>
            <a:spLocks noGrp="1"/>
          </p:cNvSpPr>
          <p:nvPr>
            <p:ph idx="1"/>
          </p:nvPr>
        </p:nvSpPr>
        <p:spPr/>
        <p:txBody>
          <a:bodyPr/>
          <a:lstStyle/>
          <a:p>
            <a:r>
              <a:rPr lang="en-US" dirty="0" smtClean="0"/>
              <a:t>Teacher uses commands, gestures and actions to teach language</a:t>
            </a:r>
          </a:p>
          <a:p>
            <a:r>
              <a:rPr lang="en-US" dirty="0" smtClean="0"/>
              <a:t>Emphasizes listening comprehension, followed by oral production of language with very little reading and writing</a:t>
            </a:r>
          </a:p>
          <a:p>
            <a:r>
              <a:rPr lang="en-US" dirty="0" smtClean="0"/>
              <a:t>Grammar is usually introduced in a specific sequence and is learned inductively, without explicit instruction </a:t>
            </a:r>
          </a:p>
        </p:txBody>
      </p:sp>
    </p:spTree>
    <p:extLst>
      <p:ext uri="{BB962C8B-B14F-4D97-AF65-F5344CB8AC3E}">
        <p14:creationId xmlns:p14="http://schemas.microsoft.com/office/powerpoint/2010/main" val="1075345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8381</TotalTime>
  <Words>1023</Words>
  <Application>Microsoft Macintosh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vt:lpstr>
      <vt:lpstr>Methods of Second Language Instruction </vt:lpstr>
      <vt:lpstr> Three Components of Language </vt:lpstr>
      <vt:lpstr>Two broad classifications </vt:lpstr>
      <vt:lpstr>Whole-To-Part </vt:lpstr>
      <vt:lpstr>GRAMMAR-TRANSLATION APPROACH</vt:lpstr>
      <vt:lpstr>Audio-Lingual Approach</vt:lpstr>
      <vt:lpstr>Audio-lingual continued</vt:lpstr>
      <vt:lpstr>Total Physical Response Approach (TPR)</vt:lpstr>
      <vt:lpstr>TPR examples </vt:lpstr>
      <vt:lpstr>Communicative Approach</vt:lpstr>
      <vt:lpstr>Communicative Approach continued…</vt:lpstr>
      <vt:lpstr>Communicative Approach  classroom activities</vt:lpstr>
      <vt:lpstr>Communicative Approach  classroom activities continued….</vt:lpstr>
      <vt:lpstr>Content Based Instruction </vt:lpstr>
      <vt:lpstr>Fred Genesee  synopsis of his research</vt:lpstr>
      <vt:lpstr>Content-Based language instruction  continued</vt:lpstr>
      <vt:lpstr>Content Based Instruction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Liana Appelt</dc:creator>
  <cp:lastModifiedBy>Megan Alanna Strachan</cp:lastModifiedBy>
  <cp:revision>10</cp:revision>
  <dcterms:created xsi:type="dcterms:W3CDTF">2014-01-10T20:36:43Z</dcterms:created>
  <dcterms:modified xsi:type="dcterms:W3CDTF">2014-03-16T01:29:37Z</dcterms:modified>
</cp:coreProperties>
</file>